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Default Extension="png" ContentType="image/png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s/slide41.xml" ContentType="application/vnd.openxmlformats-officedocument.presentationml.slide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Layouts/slideLayout206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Default Extension="gif" ContentType="image/gif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10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840" r:id="rId2"/>
    <p:sldMasterId id="2147483852" r:id="rId3"/>
    <p:sldMasterId id="2147483864" r:id="rId4"/>
    <p:sldMasterId id="2147483876" r:id="rId5"/>
    <p:sldMasterId id="2147483888" r:id="rId6"/>
    <p:sldMasterId id="2147483900" r:id="rId7"/>
    <p:sldMasterId id="2147483912" r:id="rId8"/>
    <p:sldMasterId id="2147483924" r:id="rId9"/>
    <p:sldMasterId id="2147483948" r:id="rId10"/>
    <p:sldMasterId id="2147483960" r:id="rId11"/>
    <p:sldMasterId id="2147483972" r:id="rId12"/>
    <p:sldMasterId id="2147483984" r:id="rId13"/>
    <p:sldMasterId id="2147483996" r:id="rId14"/>
    <p:sldMasterId id="2147484020" r:id="rId15"/>
    <p:sldMasterId id="2147484032" r:id="rId16"/>
    <p:sldMasterId id="2147484044" r:id="rId17"/>
    <p:sldMasterId id="2147484068" r:id="rId18"/>
    <p:sldMasterId id="2147484080" r:id="rId19"/>
  </p:sldMasterIdLst>
  <p:sldIdLst>
    <p:sldId id="298" r:id="rId20"/>
    <p:sldId id="257" r:id="rId21"/>
    <p:sldId id="258" r:id="rId22"/>
    <p:sldId id="296" r:id="rId23"/>
    <p:sldId id="260" r:id="rId24"/>
    <p:sldId id="261" r:id="rId25"/>
    <p:sldId id="263" r:id="rId26"/>
    <p:sldId id="264" r:id="rId27"/>
    <p:sldId id="265" r:id="rId28"/>
    <p:sldId id="268" r:id="rId29"/>
    <p:sldId id="269" r:id="rId30"/>
    <p:sldId id="270" r:id="rId31"/>
    <p:sldId id="271" r:id="rId32"/>
    <p:sldId id="297" r:id="rId33"/>
    <p:sldId id="311" r:id="rId34"/>
    <p:sldId id="312" r:id="rId35"/>
    <p:sldId id="292" r:id="rId36"/>
    <p:sldId id="293" r:id="rId37"/>
    <p:sldId id="299" r:id="rId38"/>
    <p:sldId id="273" r:id="rId39"/>
    <p:sldId id="294" r:id="rId40"/>
    <p:sldId id="300" r:id="rId41"/>
    <p:sldId id="274" r:id="rId42"/>
    <p:sldId id="275" r:id="rId43"/>
    <p:sldId id="276" r:id="rId44"/>
    <p:sldId id="301" r:id="rId45"/>
    <p:sldId id="305" r:id="rId46"/>
    <p:sldId id="313" r:id="rId47"/>
    <p:sldId id="314" r:id="rId48"/>
    <p:sldId id="315" r:id="rId49"/>
    <p:sldId id="278" r:id="rId50"/>
    <p:sldId id="310" r:id="rId51"/>
    <p:sldId id="279" r:id="rId52"/>
    <p:sldId id="280" r:id="rId53"/>
    <p:sldId id="281" r:id="rId54"/>
    <p:sldId id="282" r:id="rId55"/>
    <p:sldId id="283" r:id="rId56"/>
    <p:sldId id="284" r:id="rId57"/>
    <p:sldId id="285" r:id="rId58"/>
    <p:sldId id="286" r:id="rId59"/>
    <p:sldId id="287" r:id="rId60"/>
    <p:sldId id="288" r:id="rId61"/>
    <p:sldId id="289" r:id="rId62"/>
    <p:sldId id="290" r:id="rId63"/>
    <p:sldId id="291" r:id="rId64"/>
    <p:sldId id="316" r:id="rId65"/>
    <p:sldId id="318" r:id="rId66"/>
    <p:sldId id="319" r:id="rId67"/>
    <p:sldId id="320" r:id="rId68"/>
    <p:sldId id="321" r:id="rId69"/>
    <p:sldId id="322" r:id="rId70"/>
    <p:sldId id="323" r:id="rId71"/>
    <p:sldId id="324" r:id="rId72"/>
    <p:sldId id="325" r:id="rId73"/>
    <p:sldId id="326" r:id="rId74"/>
    <p:sldId id="327" r:id="rId75"/>
    <p:sldId id="328" r:id="rId76"/>
    <p:sldId id="329" r:id="rId77"/>
    <p:sldId id="330" r:id="rId78"/>
    <p:sldId id="331" r:id="rId79"/>
    <p:sldId id="332" r:id="rId8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slide" Target="slides/slide23.xml"/><Relationship Id="rId47" Type="http://schemas.openxmlformats.org/officeDocument/2006/relationships/slide" Target="slides/slide28.xml"/><Relationship Id="rId50" Type="http://schemas.openxmlformats.org/officeDocument/2006/relationships/slide" Target="slides/slide31.xml"/><Relationship Id="rId55" Type="http://schemas.openxmlformats.org/officeDocument/2006/relationships/slide" Target="slides/slide36.xml"/><Relationship Id="rId63" Type="http://schemas.openxmlformats.org/officeDocument/2006/relationships/slide" Target="slides/slide44.xml"/><Relationship Id="rId68" Type="http://schemas.openxmlformats.org/officeDocument/2006/relationships/slide" Target="slides/slide49.xml"/><Relationship Id="rId76" Type="http://schemas.openxmlformats.org/officeDocument/2006/relationships/slide" Target="slides/slide57.xml"/><Relationship Id="rId8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2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0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53" Type="http://schemas.openxmlformats.org/officeDocument/2006/relationships/slide" Target="slides/slide34.xml"/><Relationship Id="rId58" Type="http://schemas.openxmlformats.org/officeDocument/2006/relationships/slide" Target="slides/slide39.xml"/><Relationship Id="rId66" Type="http://schemas.openxmlformats.org/officeDocument/2006/relationships/slide" Target="slides/slide47.xml"/><Relationship Id="rId74" Type="http://schemas.openxmlformats.org/officeDocument/2006/relationships/slide" Target="slides/slide55.xml"/><Relationship Id="rId79" Type="http://schemas.openxmlformats.org/officeDocument/2006/relationships/slide" Target="slides/slide60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2.xml"/><Relationship Id="rId82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52" Type="http://schemas.openxmlformats.org/officeDocument/2006/relationships/slide" Target="slides/slide33.xml"/><Relationship Id="rId60" Type="http://schemas.openxmlformats.org/officeDocument/2006/relationships/slide" Target="slides/slide41.xml"/><Relationship Id="rId65" Type="http://schemas.openxmlformats.org/officeDocument/2006/relationships/slide" Target="slides/slide46.xml"/><Relationship Id="rId73" Type="http://schemas.openxmlformats.org/officeDocument/2006/relationships/slide" Target="slides/slide54.xml"/><Relationship Id="rId78" Type="http://schemas.openxmlformats.org/officeDocument/2006/relationships/slide" Target="slides/slide59.xml"/><Relationship Id="rId8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slide" Target="slides/slide29.xml"/><Relationship Id="rId56" Type="http://schemas.openxmlformats.org/officeDocument/2006/relationships/slide" Target="slides/slide37.xml"/><Relationship Id="rId64" Type="http://schemas.openxmlformats.org/officeDocument/2006/relationships/slide" Target="slides/slide45.xml"/><Relationship Id="rId69" Type="http://schemas.openxmlformats.org/officeDocument/2006/relationships/slide" Target="slides/slide50.xml"/><Relationship Id="rId77" Type="http://schemas.openxmlformats.org/officeDocument/2006/relationships/slide" Target="slides/slide5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2.xml"/><Relationship Id="rId72" Type="http://schemas.openxmlformats.org/officeDocument/2006/relationships/slide" Target="slides/slide53.xml"/><Relationship Id="rId80" Type="http://schemas.openxmlformats.org/officeDocument/2006/relationships/slide" Target="slides/slide6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slide" Target="slides/slide27.xml"/><Relationship Id="rId59" Type="http://schemas.openxmlformats.org/officeDocument/2006/relationships/slide" Target="slides/slide40.xml"/><Relationship Id="rId67" Type="http://schemas.openxmlformats.org/officeDocument/2006/relationships/slide" Target="slides/slide48.xml"/><Relationship Id="rId20" Type="http://schemas.openxmlformats.org/officeDocument/2006/relationships/slide" Target="slides/slide1.xml"/><Relationship Id="rId41" Type="http://schemas.openxmlformats.org/officeDocument/2006/relationships/slide" Target="slides/slide22.xml"/><Relationship Id="rId54" Type="http://schemas.openxmlformats.org/officeDocument/2006/relationships/slide" Target="slides/slide35.xml"/><Relationship Id="rId62" Type="http://schemas.openxmlformats.org/officeDocument/2006/relationships/slide" Target="slides/slide43.xml"/><Relationship Id="rId70" Type="http://schemas.openxmlformats.org/officeDocument/2006/relationships/slide" Target="slides/slide51.xml"/><Relationship Id="rId75" Type="http://schemas.openxmlformats.org/officeDocument/2006/relationships/slide" Target="slides/slide56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slide" Target="slides/slide30.xml"/><Relationship Id="rId57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D93BA21-46DD-419D-B191-C83D221A842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E27F0BC-AB31-4CA5-B01E-F01CFDE821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8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7.xml"/><Relationship Id="rId4" Type="http://schemas.openxmlformats.org/officeDocument/2006/relationships/image" Target="../media/image45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5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7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9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id-ID" dirty="0" smtClean="0"/>
              <a:t>Nama 	: rizki suharti</a:t>
            </a:r>
            <a:br>
              <a:rPr lang="id-ID" dirty="0" smtClean="0"/>
            </a:br>
            <a:r>
              <a:rPr lang="id-ID" dirty="0" smtClean="0"/>
              <a:t>nim		: 09011125201</a:t>
            </a:r>
            <a:br>
              <a:rPr lang="id-ID" dirty="0" smtClean="0"/>
            </a:br>
            <a:r>
              <a:rPr lang="id-ID" dirty="0" smtClean="0"/>
              <a:t>kelas	: 3. h matematika</a:t>
            </a:r>
            <a:endParaRPr lang="id-ID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id-ID" sz="3600" dirty="0" smtClean="0"/>
              <a:t>Tugas UAS Pengantar Komputer Dasar</a:t>
            </a:r>
            <a:endParaRPr lang="id-ID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Mengakhiri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Word 2000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nda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selesai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bekerja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Word 2000,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Anda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mengakhirinyadengan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berikut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pPr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Simpan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terlebih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dahulu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lembar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kerja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Anda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Kemudian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pilih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salah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mengakhiri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penggunaan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Word</a:t>
            </a:r>
          </a:p>
          <a:p>
            <a:pPr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2000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berikut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pPr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☻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Pilih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klik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File, Exit,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☻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Klik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tombol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Close (X)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ysng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berada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pojok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kanan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jendela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	     Word,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☻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Klik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ganda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icon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kontrol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menu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berada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pojok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kiri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atas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	 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jendela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☻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tombol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Alt+F4</a:t>
            </a:r>
          </a:p>
          <a:p>
            <a:pPr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3.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Tunggu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sampai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jendela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Word 2000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ditutup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Bekerja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Word 2000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◘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Membuat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Dokumen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Baru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ewaktu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mengaktifkan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program Word 2000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otomatis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dibika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lembar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kerja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baru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nama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document1.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ntuk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mengubah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nama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dilakukan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penyimpanan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lembar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kerja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dua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membuka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lembar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kerja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baru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pPr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Mengaktifkan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Word 2000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menu Start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lihat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sub menu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memulai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Word 2000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diata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caraini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pilih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berarti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mengaktifkan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layar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Word 2000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nama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berbeda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cara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2)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Meng-klik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menu File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lalu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pilih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klik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New,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langsung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meng-klik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icon new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lambang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selembar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kertas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muncul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layar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Gambar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2.7)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143000"/>
            <a:ext cx="6096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590800" y="5105400"/>
            <a:ext cx="4107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Gambar</a:t>
            </a:r>
            <a:r>
              <a:rPr lang="en-US" b="1" dirty="0" smtClean="0"/>
              <a:t> 2.7.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Menggeser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Insertion Point (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kursor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	Insertion point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kursor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perbedaannya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terletak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bentuknya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Kalau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insertion point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berupa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garis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tegak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(I)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berkedip-kedip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terdapat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aplikasi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windows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sedangkan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kursor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garis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rebah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(-)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berkedipi-kedip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terdapat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aplikasi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DOS. Insertion point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berfungsi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penunjuk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lokasi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tempat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memulai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pengetikan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menandai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teks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Agar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bergerak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cepat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alam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dokumen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besar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tahu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apa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saja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perintah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menggeser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insertion point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133600"/>
            <a:ext cx="7402286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505200" y="1295400"/>
            <a:ext cx="30866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Tabel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2.1.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Mengeser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Kursor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9" name="Rectangle 5"/>
          <p:cNvSpPr>
            <a:spLocks noChangeArrowheads="1"/>
          </p:cNvSpPr>
          <p:nvPr/>
        </p:nvSpPr>
        <p:spPr bwMode="auto">
          <a:xfrm>
            <a:off x="0" y="152400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Disamping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perintah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atas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kita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juga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dapat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mengeser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insertion  point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dengan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menggunakan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mouse,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dengan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cara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meng-klik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daerah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diinginkan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tentunya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hanya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dapat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kita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lakukan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layar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yang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tampak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saja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Untuk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mengatasi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kita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juga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dapat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menggunakan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tombol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vertical scroll bar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atau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horizontal scroll bar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terdapat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bagian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kanan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bawah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layar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dengan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symbol 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955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4800" y="1524000"/>
            <a:ext cx="685800" cy="293914"/>
          </a:xfrm>
          <a:prstGeom prst="rect">
            <a:avLst/>
          </a:prstGeom>
          <a:noFill/>
        </p:spPr>
      </p:pic>
      <p:sp>
        <p:nvSpPr>
          <p:cNvPr id="195590" name="Rectangle 6"/>
          <p:cNvSpPr>
            <a:spLocks noChangeArrowheads="1"/>
          </p:cNvSpPr>
          <p:nvPr/>
        </p:nvSpPr>
        <p:spPr bwMode="auto">
          <a:xfrm>
            <a:off x="0" y="17526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7400" algn="l"/>
                <a:tab pos="952500" algn="l"/>
                <a:tab pos="1562100" algn="l"/>
                <a:tab pos="1854200" algn="l"/>
                <a:tab pos="2349500" algn="l"/>
                <a:tab pos="3048000" algn="l"/>
                <a:tab pos="3530600" algn="l"/>
                <a:tab pos="4318000" algn="l"/>
                <a:tab pos="4749800" algn="l"/>
                <a:tab pos="52451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Ingat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Tombol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ini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hanya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berfungsi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menggeser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layar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bukan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memindahkan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insertion point. Cara yang paling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cepat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adalah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dengan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;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5591" name="Rectangle 7"/>
          <p:cNvSpPr>
            <a:spLocks noChangeArrowheads="1"/>
          </p:cNvSpPr>
          <p:nvPr/>
        </p:nvSpPr>
        <p:spPr bwMode="auto">
          <a:xfrm>
            <a:off x="381000" y="2514600"/>
            <a:ext cx="709841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27375" algn="ctr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Klik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menu Edit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27375" algn="ctr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Pilih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Klik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Submenu Go To	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27375" algn="ctr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Maka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tampil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jendela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Find and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Replace,seperti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Gambar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2.8.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9559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3657600"/>
            <a:ext cx="5638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5594" name="Rectangle 10"/>
          <p:cNvSpPr>
            <a:spLocks noChangeArrowheads="1"/>
          </p:cNvSpPr>
          <p:nvPr/>
        </p:nvSpPr>
        <p:spPr bwMode="auto">
          <a:xfrm>
            <a:off x="1836738" y="457200"/>
            <a:ext cx="4470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59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5596" name="Rectangle 12"/>
          <p:cNvSpPr>
            <a:spLocks noChangeArrowheads="1"/>
          </p:cNvSpPr>
          <p:nvPr/>
        </p:nvSpPr>
        <p:spPr bwMode="auto">
          <a:xfrm>
            <a:off x="0" y="1905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5597" name="Rectangle 13"/>
          <p:cNvSpPr>
            <a:spLocks noChangeArrowheads="1"/>
          </p:cNvSpPr>
          <p:nvPr/>
        </p:nvSpPr>
        <p:spPr bwMode="auto">
          <a:xfrm>
            <a:off x="2438400" y="5943600"/>
            <a:ext cx="38417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Gambar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2.8.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Jendela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Find and Replace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Rectangle 1"/>
          <p:cNvSpPr>
            <a:spLocks noChangeArrowheads="1"/>
          </p:cNvSpPr>
          <p:nvPr/>
        </p:nvSpPr>
        <p:spPr bwMode="auto">
          <a:xfrm>
            <a:off x="381000" y="838200"/>
            <a:ext cx="8229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kotak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pilihan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go to what,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kita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dapat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menentukan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jenis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pemindahan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diinginkan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Misalkan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kita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klik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Line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Enter line number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kita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isikan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lalu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klik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go to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Maka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insertion point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sekarang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berada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baris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525963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Memisahkan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Menggabungkan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Paragraf</a:t>
            </a:r>
            <a:endParaRPr lang="en-US" sz="39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Paragraf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sekumpulan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kalimat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mengandung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makna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dipisah-pisahkan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mengetik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mesin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menekan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enter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mengakhiri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setiap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barisnya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tetapi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begitu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halnya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Word 2000.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Word 2000,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penekanan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tombol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enter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hanya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dilakukan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ingin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berpindah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paragraf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berikutnya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Bagaimana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halnya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kalau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sengaja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menekan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tombol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enter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padahal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belum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ingin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pindah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paragraf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berikutnya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ingin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misahkan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paragraf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dua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Memisahkan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paragraph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Letakkan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insertion point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kalimat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dipisahkan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lalu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tekanlah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tombol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enter.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Menggabungkan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paragraph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Menggabungkan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paragraph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dilakukan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menghapus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lambang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enter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terdapat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akhir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paragraph.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memunculkan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lambang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layar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kerja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kliklah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terdapat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toolbar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standar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1266" y="1143000"/>
            <a:ext cx="7679334" cy="464820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689100" y="457200"/>
            <a:ext cx="476250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09600"/>
            <a:ext cx="2618024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Perhatikan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Gambar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2.9.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28670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914400" y="6019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Gambar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2.9.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Menggabungkan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Paragraf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endahuluan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	Microsoft Word (MS Word)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program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pengolahan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banyak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pakai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banding program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pengolaham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lainnya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seperti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WordStar,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AmiPro,WordPerfect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lain-lain.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	Microsoft Word,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selanjutnya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disebut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Word 2000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pengembangan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versi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sebelumnya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mengalami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banyak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perubahan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perbaikan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disana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sini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fleksibel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menyediakan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fasilitas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penuh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akses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setiap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program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aplikasinya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Kemampuan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membuat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tabel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menyisipkan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program lain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program Word 2000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program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aplikasi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pengolah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mutakhir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7498080" cy="4800600"/>
          </a:xfrm>
        </p:spPr>
        <p:txBody>
          <a:bodyPr>
            <a:normAutofit/>
          </a:bodyPr>
          <a:lstStyle/>
          <a:p>
            <a:pPr lvl="1" algn="ctr">
              <a:buNone/>
            </a:pP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Menandai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Teks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blok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>
              <a:buNone/>
            </a:pP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ingin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mengcopy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memindahkan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menghapus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sekelompok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kalimat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sebaiknya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menandai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teks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terlebih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dahulu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tujuan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mempercepat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proses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Menandai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teks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berarti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mem-blok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teks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warnanya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berbeda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lain.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Menandai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teks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lakukan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lvl="1">
              <a:buNone/>
            </a:pPr>
            <a:endParaRPr lang="en-US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057400"/>
            <a:ext cx="6629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447800"/>
            <a:ext cx="6781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3200400" y="990600"/>
            <a:ext cx="286533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Tabel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2.2.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Menandai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Teks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152400" y="228600"/>
            <a:ext cx="64620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Menggunakan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Keyboard,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tombol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digunakan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adalah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;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497" name="Group 1"/>
          <p:cNvGrpSpPr>
            <a:grpSpLocks/>
          </p:cNvGrpSpPr>
          <p:nvPr/>
        </p:nvGrpSpPr>
        <p:grpSpPr bwMode="auto">
          <a:xfrm>
            <a:off x="1719263" y="457200"/>
            <a:ext cx="4694237" cy="3675063"/>
            <a:chOff x="2707" y="-6031"/>
            <a:chExt cx="7393" cy="5788"/>
          </a:xfrm>
        </p:grpSpPr>
        <p:sp>
          <p:nvSpPr>
            <p:cNvPr id="106500" name="Rectangle 4"/>
            <p:cNvSpPr>
              <a:spLocks noChangeArrowheads="1"/>
            </p:cNvSpPr>
            <p:nvPr/>
          </p:nvSpPr>
          <p:spPr bwMode="auto">
            <a:xfrm>
              <a:off x="2707" y="-6031"/>
              <a:ext cx="7400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6498" name="Rectangle 2"/>
            <p:cNvSpPr>
              <a:spLocks noChangeArrowheads="1"/>
            </p:cNvSpPr>
            <p:nvPr/>
          </p:nvSpPr>
          <p:spPr bwMode="auto">
            <a:xfrm>
              <a:off x="2779" y="-5146"/>
              <a:ext cx="7260" cy="4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0650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6503" name="Rectangle 7"/>
          <p:cNvSpPr>
            <a:spLocks noChangeArrowheads="1"/>
          </p:cNvSpPr>
          <p:nvPr/>
        </p:nvSpPr>
        <p:spPr bwMode="auto">
          <a:xfrm>
            <a:off x="347663" y="4762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05" name="Rectangle 9"/>
          <p:cNvSpPr>
            <a:spLocks noChangeArrowheads="1"/>
          </p:cNvSpPr>
          <p:nvPr/>
        </p:nvSpPr>
        <p:spPr bwMode="auto">
          <a:xfrm>
            <a:off x="347663" y="10477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07" name="Rectangle 11"/>
          <p:cNvSpPr>
            <a:spLocks noChangeArrowheads="1"/>
          </p:cNvSpPr>
          <p:nvPr/>
        </p:nvSpPr>
        <p:spPr bwMode="auto">
          <a:xfrm>
            <a:off x="304800" y="38100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Menggunakan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Mouse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6510" name="Rectangle 14"/>
          <p:cNvSpPr>
            <a:spLocks noChangeArrowheads="1"/>
          </p:cNvSpPr>
          <p:nvPr/>
        </p:nvSpPr>
        <p:spPr bwMode="auto">
          <a:xfrm>
            <a:off x="2895600" y="1066800"/>
            <a:ext cx="35290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Tabel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2.3.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Menggunakan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Mouse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6511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828800"/>
            <a:ext cx="6248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12" name="Rectangle 16"/>
          <p:cNvSpPr>
            <a:spLocks noChangeArrowheads="1"/>
          </p:cNvSpPr>
          <p:nvPr/>
        </p:nvSpPr>
        <p:spPr bwMode="auto">
          <a:xfrm>
            <a:off x="-762000" y="4652623"/>
            <a:ext cx="10252329" cy="2205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91856" tIns="939504" rIns="1015680" bIns="1777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17600" algn="l"/>
              </a:tabLst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Catatan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	Selection bar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adalah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bagian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terletak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sebelah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margin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17600" algn="l"/>
              </a:tabLst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Untuk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membatalkan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penandaan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suatu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teks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kliklah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disembarang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tempat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1760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7239000" cy="484632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Meng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-copy, </a:t>
            </a: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Menghapus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, &amp; </a:t>
            </a: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Memindahkan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Teks</a:t>
            </a:r>
            <a:endParaRPr lang="en-US" sz="39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☺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Meng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-copy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Teks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 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meng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-copy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teks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dilakukan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sbb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pPr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▪ 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Tandailah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teks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dicopy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▪ 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Klik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menu Edit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lalu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klik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Copy (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klik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icon copy)</a:t>
            </a:r>
          </a:p>
          <a:p>
            <a:pPr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▪ 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Pindahkan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insertion point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lokasi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pengcopian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▪ 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Klik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menu Edit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lalu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klik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Paste (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klik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icon paste)</a:t>
            </a:r>
          </a:p>
          <a:p>
            <a:pPr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▪ 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Tandailah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teks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dicopy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▪ 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Tekan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Ctrl+Drag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teks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geser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mouse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kelokasi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tujuan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   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pengcopian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☺	</a:t>
            </a:r>
            <a:r>
              <a:rPr lang="en-US" sz="2400" dirty="0" err="1" smtClean="0">
                <a:latin typeface="Times New Roman"/>
                <a:cs typeface="Times New Roman"/>
              </a:rPr>
              <a:t>Menghapus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Teks</a:t>
            </a:r>
            <a:endParaRPr lang="en-US" sz="2400" dirty="0" smtClean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2000" dirty="0">
                <a:latin typeface="Times New Roman"/>
                <a:cs typeface="Times New Roman"/>
              </a:rPr>
              <a:t>	</a:t>
            </a:r>
            <a:r>
              <a:rPr lang="en-US" sz="2000" dirty="0" err="1" smtClean="0">
                <a:latin typeface="Times New Roman"/>
                <a:cs typeface="Times New Roman"/>
              </a:rPr>
              <a:t>Menghapus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teks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dapat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kkita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lakukan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sbb</a:t>
            </a:r>
            <a:r>
              <a:rPr lang="en-US" sz="2000" dirty="0" smtClean="0">
                <a:latin typeface="Times New Roman"/>
                <a:cs typeface="Times New Roman"/>
              </a:rPr>
              <a:t>;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▪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Tandailah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teks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dihapus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▪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Klik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menu Edit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lalu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klik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Cut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klik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icon Cut,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gambar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gunting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andailah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teks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dihapus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tombol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Delete</a:t>
            </a:r>
            <a:endParaRPr lang="en-US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239000" cy="4846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☺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Memindahkan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Teks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Langakah-langakah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memindahkan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teks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pPr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▪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Tandailah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terlebih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dahulu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teks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dipindahkan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▪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Klik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menu Edit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lalu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klik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Cut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klik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icon Cut)</a:t>
            </a:r>
          </a:p>
          <a:p>
            <a:pPr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▪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Pindahkan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insertion point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daerah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tujuan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▪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Klik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menu Edit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lalu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klik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Paste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klik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icon paste)</a:t>
            </a:r>
          </a:p>
          <a:p>
            <a:pPr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pPr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▪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Tandailah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terlebih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dahulu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teks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dipindahkan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▪  Drag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teks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geser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mouse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kelokasi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baru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</a:rPr>
              <a:t>membatalkan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</a:rPr>
              <a:t>perintah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</a:rPr>
              <a:t>dilakukan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</a:rPr>
              <a:t>sbb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	▪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Klik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menu edit</a:t>
            </a:r>
          </a:p>
          <a:p>
            <a:pPr>
              <a:buNone/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	▪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Klik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Undo</a:t>
            </a:r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1"/>
          <p:cNvSpPr>
            <a:spLocks noChangeArrowheads="1"/>
          </p:cNvSpPr>
          <p:nvPr/>
        </p:nvSpPr>
        <p:spPr bwMode="auto">
          <a:xfrm>
            <a:off x="1524000" y="533400"/>
            <a:ext cx="55942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Mencari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dan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Mengganti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Teks</a:t>
            </a:r>
            <a:endParaRPr kumimoji="0" lang="en-US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0" y="1524000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suatu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dokumen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besar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tentu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kita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kesulitan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untuk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mencari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suatu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kata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tertentu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atau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mencari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sambil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mengganti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kata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kalimat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tersebut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secara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langsung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jangan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khawatir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jika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mengalami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karena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untuk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tujuan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Word 2000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telah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menyediakan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dua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fasilitas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yaitu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; Find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Replace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•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Find,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digunakan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untuk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mencari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suatu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kata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kalimat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tertentu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berdasakan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kriteria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ditentukan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Untuk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mengaktifkan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fasilitas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kita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tinggal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klik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menu Edit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lalu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klik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Find,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maka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keluar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jendela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find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sbb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3810000"/>
            <a:ext cx="424815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5" name="Rectangle 5"/>
          <p:cNvSpPr>
            <a:spLocks noChangeArrowheads="1"/>
          </p:cNvSpPr>
          <p:nvPr/>
        </p:nvSpPr>
        <p:spPr bwMode="auto">
          <a:xfrm>
            <a:off x="1955800" y="457200"/>
            <a:ext cx="42291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4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647" name="Rectangle 7"/>
          <p:cNvSpPr>
            <a:spLocks noChangeArrowheads="1"/>
          </p:cNvSpPr>
          <p:nvPr/>
        </p:nvSpPr>
        <p:spPr bwMode="auto">
          <a:xfrm>
            <a:off x="0" y="2714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648" name="Rectangle 8"/>
          <p:cNvSpPr>
            <a:spLocks noChangeArrowheads="1"/>
          </p:cNvSpPr>
          <p:nvPr/>
        </p:nvSpPr>
        <p:spPr bwMode="auto">
          <a:xfrm>
            <a:off x="3124200" y="6248400"/>
            <a:ext cx="28212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Gambar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2.10.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Mencari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Text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28600"/>
            <a:ext cx="7467600" cy="64770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Keterangan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pPr marL="457200" indent="-45720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1.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option Find what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diisikan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kalimat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dicari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misal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‘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aku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’</a:t>
            </a:r>
          </a:p>
          <a:p>
            <a:pPr marL="457200" indent="-45720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2.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Search Option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menentukan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arah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pencarian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pPr marL="457200" indent="-45720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▪  All.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Mencari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awal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hingga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akhir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dokumen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deafultnya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ALL)</a:t>
            </a:r>
          </a:p>
          <a:p>
            <a:pPr marL="457200" indent="-45720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▪  Up,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mencari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keawal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dokumen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mulai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posisi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insertion point.</a:t>
            </a:r>
          </a:p>
          <a:p>
            <a:pPr marL="457200" indent="-45720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▪  Down,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mencari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keakhiran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dokumen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mulai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posisi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insertion point.</a:t>
            </a:r>
          </a:p>
          <a:p>
            <a:pPr marL="457200" indent="-45720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3.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option Search,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terdapat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metode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pPr marL="457200" indent="-45720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▪  Match case,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mencari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kalimat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betul-betul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mirip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kallimat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dicari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▪  Find whole words only,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mencari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kalimat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tanpa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memperhatikan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huruf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besat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kecil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▪  Use wildcards,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mencari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kalimat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metode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    wildcards (?).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Misalnya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mencari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tiga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digit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huruf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awal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‘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’</a:t>
            </a:r>
          </a:p>
          <a:p>
            <a:pPr marL="457200" indent="-45720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gunakan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wildcards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‘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?’,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seluruh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yang</a:t>
            </a:r>
          </a:p>
          <a:p>
            <a:pPr marL="457200" indent="-45720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terdiri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tiga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karakter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huruf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awalnya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‘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ditemukannya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Metode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pencarian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memperhatikan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huruh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kecil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besar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‘AKU’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ditemukan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metode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huruf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besar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sedangkan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dicari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    ‘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?’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huruff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kecil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digit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ketiganya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bebas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AutoNum type="arabicPeriod" startAt="3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04800"/>
            <a:ext cx="7924800" cy="6324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▪  Sounds like,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mencari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kalimat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mirip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hampir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mirip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kalimat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dicari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Misalnya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mencari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‘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aku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kata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    ‘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ditemukannya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hanpir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mirip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▪  Find all words forms,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mencari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kalimat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mempunyai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bentuk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/format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4.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Setelah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menentukan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metode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pencariannya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kliklah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Find Next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memprosesnya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5.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pencarian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selesai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muncul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kotak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pesan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457200" indent="-45720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Gambar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2.11.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86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4343400"/>
            <a:ext cx="312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8660" name="Rectangle 4"/>
          <p:cNvSpPr>
            <a:spLocks noChangeArrowheads="1"/>
          </p:cNvSpPr>
          <p:nvPr/>
        </p:nvSpPr>
        <p:spPr bwMode="auto">
          <a:xfrm>
            <a:off x="2679700" y="457200"/>
            <a:ext cx="27813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866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8662" name="Rectangle 6"/>
          <p:cNvSpPr>
            <a:spLocks noChangeArrowheads="1"/>
          </p:cNvSpPr>
          <p:nvPr/>
        </p:nvSpPr>
        <p:spPr bwMode="auto">
          <a:xfrm>
            <a:off x="0" y="1333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8663" name="Rectangle 7"/>
          <p:cNvSpPr>
            <a:spLocks noChangeArrowheads="1"/>
          </p:cNvSpPr>
          <p:nvPr/>
        </p:nvSpPr>
        <p:spPr bwMode="auto">
          <a:xfrm>
            <a:off x="2895600" y="5715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Gambar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2.11.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Pencarian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Selesai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077200" cy="6172200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6.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Klik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OK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menutup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kotak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dialog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▪  Replace,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proses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pencarian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teks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langsung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menggantikan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kalimat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dicari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kalimat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yang</a:t>
            </a:r>
          </a:p>
          <a:p>
            <a:pPr marL="457200" indent="-45720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ditentukan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fasilitas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ikutilah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langaka-langkah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berikut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pPr marL="457200" indent="-45720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1.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Klik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menu Edit,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lalu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Klik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Replace</a:t>
            </a:r>
          </a:p>
          <a:p>
            <a:pPr marL="457200" indent="-45720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2.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tampil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jendela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replace,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Gambar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2.12</a:t>
            </a:r>
          </a:p>
          <a:p>
            <a:pPr marL="457200" indent="-457200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42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895600"/>
            <a:ext cx="4876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4259" name="Rectangle 3"/>
          <p:cNvSpPr>
            <a:spLocks noChangeArrowheads="1"/>
          </p:cNvSpPr>
          <p:nvPr/>
        </p:nvSpPr>
        <p:spPr bwMode="auto">
          <a:xfrm>
            <a:off x="2895600" y="5486400"/>
            <a:ext cx="30777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Gambar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2.12.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Mengganti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Teks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Memulai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Word 2000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Word 2000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baru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dijalankan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apabila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sistem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operasi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windows</a:t>
            </a:r>
          </a:p>
          <a:p>
            <a:pPr>
              <a:buNone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aktifkan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langkah-langkah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memulai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bekerja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Word 2000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berikut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Aktifkan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Komputer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terlebih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dahulu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Klik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tombol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Start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batang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taskbar.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Muncul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sejumlah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menu,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pilih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Program.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Klik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Microsoft Word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Tunggu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hingga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tampil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layar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Microsoft Word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masih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kosong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Lihat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Gambar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2.1)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● Microsoft Word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siap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001000" cy="4267200"/>
          </a:xfrm>
        </p:spPr>
        <p:txBody>
          <a:bodyPr/>
          <a:lstStyle/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3.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option Find what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ketikkan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kalimat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dicari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 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diganti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Misalnya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mencari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‘AKU’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diganti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‘MY’,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 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Ketikkan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‘AKU’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option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4.  Option Replace with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diisi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kalimat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pengganti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contoh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 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diatas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isi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‘MY’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5.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Klik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Replace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mengganti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persatu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klik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Replace All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 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mengganti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keseluruhan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klik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Find Next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 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mencari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berikutnya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6.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Sedangkan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option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lainnya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dijelaskan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bagian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     	Find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diatas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8229600" cy="4389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Menyimpan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Dokumen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Lembar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kerja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(document)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buat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disimpan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harddisk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disket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berikut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1. 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Pilih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klik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menu File, Save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Ctrl+S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anda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menyimpan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document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pertama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kali,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kotak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dialog Save As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ditampilkan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743200"/>
            <a:ext cx="5410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781175" y="7254875"/>
            <a:ext cx="457200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2466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3048000" y="5943600"/>
            <a:ext cx="3916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Gambar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2.13.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kotak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dialog Save As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914400"/>
            <a:ext cx="8686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 startAt="2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tombol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daftar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pilihan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Save in,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pilih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klik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drive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folder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diinginkan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 startAt="3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kotak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isian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File name,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ketikkan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nama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file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Anda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inginkan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4.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Klik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tombol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perintah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Save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memproses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penyimpanannya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041" name="Rectangle 1"/>
          <p:cNvSpPr>
            <a:spLocks noChangeArrowheads="1"/>
          </p:cNvSpPr>
          <p:nvPr/>
        </p:nvSpPr>
        <p:spPr bwMode="auto">
          <a:xfrm>
            <a:off x="152400" y="2438400"/>
            <a:ext cx="86868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Catatan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;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Dibawah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pilihan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Save in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terdapat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icon-icon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alamat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sering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digunakan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menyimpan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data.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dapat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langsung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meng-klik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icon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tersebut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jika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ingin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menyimpan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data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icon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tersebut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Jika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diperlukan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juga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dapat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memilih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jenis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bentuk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format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penyimpanan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file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tombol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daftar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pilihan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Save as type.</a:t>
            </a:r>
            <a:r>
              <a:rPr lang="en-US" sz="20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Disamping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cara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atas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kita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juga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dapat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menyimpan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dokumen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dengan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langsung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meng-klik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icon save (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gambar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disket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terdapat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toolbar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standar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04800" y="5105400"/>
            <a:ext cx="80772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Disamping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cara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atas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kita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juga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dapat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menyimpan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dokumen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dengan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langsung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meng-klik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icon save (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gambar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disket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terdapat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toolbar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standar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7239000" cy="54102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Membuka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Dokumen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Lama</a:t>
            </a:r>
          </a:p>
          <a:p>
            <a:pPr algn="ctr">
              <a:buNone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Banyak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gunakan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membuka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kembali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dokumen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lama (yang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pernah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disimpan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457200" indent="-457200">
              <a:buAutoNum type="arabicPeriod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Menu File-open</a:t>
            </a:r>
          </a:p>
          <a:p>
            <a:pPr marL="457200" indent="-45720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Dilakukan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meng-klik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menu File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lalu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pilih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klik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Open.</a:t>
            </a:r>
          </a:p>
          <a:p>
            <a:pPr marL="457200" indent="-457200">
              <a:buAutoNum type="arabicPeriod" startAt="2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Icon Open</a:t>
            </a:r>
          </a:p>
          <a:p>
            <a:pPr marL="457200" indent="-45720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meng-klik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icon open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gambar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 startAt="3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Menu Documents</a:t>
            </a:r>
          </a:p>
          <a:p>
            <a:pPr marL="457200" indent="-45720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Cara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dilakukan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meng-klik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tombol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Start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taskbar,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pilih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menu Documents,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muncul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sejumlah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nama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file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pernah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buka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Klik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nama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file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buka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3886200"/>
            <a:ext cx="32004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7239000" cy="48463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Menyimpan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Dokumen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Nama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Lain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Lembar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kerja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dokumen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 yang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pernah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disimpan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ingin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simpan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lagi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nama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lain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beberapa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perubahan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dokumen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menyimpan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dokumen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nama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lain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dilakukan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meng-klik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menu File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lalu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pilih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klik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Save As.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Kemudian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ketikkan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nama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baru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diinginkan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lalu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klik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Save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memproses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penyimpanannya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04800"/>
            <a:ext cx="7239000" cy="594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Pengaturan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Dokumen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۩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Pengaturan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halaman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Dokumen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(Page Set-Up)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Agar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dokumen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kerjakan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dicetak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inginkan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mutlak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diperlukan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pengetahuan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tata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pengaturan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dokumen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Apa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saja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yang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lakukan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pengaturan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halaman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dokumen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?.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menjawabnya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lakukan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sbb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1.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Klik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menu File,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lalu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pilih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klik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menu Page Setup.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2.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Tunggu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sampai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muncul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kotak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dialog Page Setup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seperti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Gambar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2.14.</a:t>
            </a: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609600"/>
            <a:ext cx="6629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860550" y="457200"/>
            <a:ext cx="44196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24860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2362200" y="4876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Gambar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2.14.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kotak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dialog Page Setup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8305800" cy="6705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melihat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efek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perubahan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setting yang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buat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dilihat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kotak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preview.</a:t>
            </a:r>
          </a:p>
          <a:p>
            <a:pPr>
              <a:buNone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Keterangan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buNone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	1.  Tab Margin,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pengaturan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batas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halaman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, headers, footers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pengaturan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pencetakan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model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buku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cetak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bolak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balik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menaikan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ukuran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klik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symbol     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menurunkan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ukuran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klik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symbol 	. </a:t>
            </a:r>
          </a:p>
          <a:p>
            <a:pPr>
              <a:buNone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	•   Top,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mengatur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batas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atas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dokumen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mulai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tepi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atas</a:t>
            </a: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	    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kertas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.  Bottom,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mengatur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batas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bawah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dokumen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mulai</a:t>
            </a: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	    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tepi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bawah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kertas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	•    Left,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pengaturan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batas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kiri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dokumen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mulai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tepi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kiri</a:t>
            </a: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	    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kertas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	•    Right,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pengaturan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batas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kanan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dokumen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mulai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tepi</a:t>
            </a: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	    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kanan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kertas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	•    Gutter,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memberikan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jarak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tepi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kiri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kertas</a:t>
            </a: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	    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tepi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atas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kertas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tujuan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memberikan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lokasi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kosong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	    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penjilidan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Pengaturan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posisi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gutter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tentukan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bagian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pilihan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	     Gutter 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posistion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 yang 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menyediakan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dua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alternatif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posisi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posisi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kiri</a:t>
            </a: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	     (left)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atas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(top)</a:t>
            </a:r>
          </a:p>
          <a:p>
            <a:pPr>
              <a:buNone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	•    Header,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pengaturan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posisi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catatan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kepala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(header)</a:t>
            </a:r>
          </a:p>
          <a:p>
            <a:pPr>
              <a:buNone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	     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mulai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tepi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atas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kertas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	•    Footer,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pengaturan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posisi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catatan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kaki (footer)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mulai</a:t>
            </a: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	    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tepi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bawah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kertas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524000"/>
            <a:ext cx="228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762000"/>
            <a:ext cx="7772400" cy="48463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	NB.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Header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footer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otomatis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tampil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setiap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halaman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dokumen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Seperti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buku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jadi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	header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kata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‘‘Microsoft Word’’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garis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tebal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dibawahnya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sedangkan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jadi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footer 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tulisan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‘Labor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Komputer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Program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Ekstensi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FEUA’</a:t>
            </a:r>
          </a:p>
          <a:p>
            <a:pPr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nomor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halaman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garis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tebal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diatasnya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•   Mirror Margin,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pengaturan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batas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halaman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timbal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    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balik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dicetak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timbal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balik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    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Biasanya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ingin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mencetak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dokumen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    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timbal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balik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hasil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seperti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buku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cetak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458200" cy="4846320"/>
          </a:xfrm>
        </p:spPr>
        <p:txBody>
          <a:bodyPr/>
          <a:lstStyle/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pilihan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aktifkan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tab margin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perubahan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pilihan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seperti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berikut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524000"/>
            <a:ext cx="5791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181225" y="457200"/>
            <a:ext cx="377190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28860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3048000" y="5562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Gambar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2.15.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Tab Margin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8229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981200" y="6172200"/>
            <a:ext cx="4768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Gambar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2.1.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Cara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mengaktifkan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Microsoft Word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Perubahan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option left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right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dimana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kedua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option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diganti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nama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Inside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Outside.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Inside,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pengaturan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batas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dokumen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bagian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Outside,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pengaturan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batas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dokumen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bagian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luar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•	2 pages per sheet,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artinya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option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ingin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mengatur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dokumen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agar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dicetak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dua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halaman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kertas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153400" cy="5867400"/>
          </a:xfrm>
        </p:spPr>
        <p:txBody>
          <a:bodyPr/>
          <a:lstStyle/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2.  Tab  Paper  Size,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pengaturan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ukuran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kertas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orientasi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pencetakan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dokumen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524000"/>
            <a:ext cx="609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429000" y="4800600"/>
            <a:ext cx="29728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Gambar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2.16.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Tab Paper Size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6172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•  Paper size,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mengatur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ukuran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kertas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kita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klik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simbol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muncul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sejumlah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ukuran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kertas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disediakan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Word 2000. Kita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tinggal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pilih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jenisnya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ukuran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kertas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gunakan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yang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cocok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disediakan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Word 2000,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pilihlah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    option Custom Size.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•   Width,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pengaturan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ukuran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lebar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kertas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memilih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option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    custom size.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•   Height,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halnya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width,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tapi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option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 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pengaturan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tinggi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kertas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miliki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•   Tab Orientation,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menetukan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arah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percetakan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halaman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 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Arah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pengaturan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halaman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dokumen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terbagi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dua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•   Portrait,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metode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pengaturan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halaman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dokumen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arah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tegak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    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vertikal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sedangkan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•    Landscape,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metode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pengaturan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halaman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dokumen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arah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 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melebar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(horizontal)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533400" y="609600"/>
            <a:ext cx="8305800" cy="4824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•    Apply to,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menentukan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data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jenis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pengaturan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option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terdapat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beberapa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option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lagi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berikut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•   Whole  document,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artinya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pengaturan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margin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berlaku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seluruh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dokumen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•   This point forward,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artinya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pengaturan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dokumen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berlaku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mulai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halaman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yang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aktif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posisi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insertion point)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sampai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halaman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terakhir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87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This section,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artinya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pengaturan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margin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hanya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berlaku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halaman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yang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8700" algn="l"/>
              </a:tabLst>
            </a:pP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aktif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saja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87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Selected text,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pengaturan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hanya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berfungsi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teks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ditandai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saja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87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Default,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digunakan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untuk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merubahan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pengaturan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setting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dibuat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tadi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ke</a:t>
            </a:r>
            <a:endParaRPr lang="en-US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8700" algn="l"/>
              </a:tabLst>
            </a:pP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bentuk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default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Word 2000.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8700" algn="l"/>
              </a:tabLst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8700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>
                <a:tab pos="1028700" algn="l"/>
              </a:tabLst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Untuk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tab Paper Source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Layout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coba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pelajari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sendiri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8839200" cy="533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2.5.4.2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Pengaturan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Huruf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(Font)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1447800"/>
            <a:ext cx="9144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Untuk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menambah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daya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tarik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suatu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dokumen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pengaturan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huruf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sangat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Diperlukan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Untuk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pengaturan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huruf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kita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dapat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menggunakan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dua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cara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yaitu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;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Menggunakan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toolbar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Dengan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metode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kita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hanya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dapat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melakukan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pengaturan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terhadap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jenis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huruf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dan</a:t>
            </a:r>
            <a:endParaRPr lang="en-US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ukuran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digunakan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Caranya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;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Tandai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terlebih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dahulu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teks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ingin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kita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robah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Klik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item font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terdapat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toolbar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standar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sehingga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muncul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daftar</a:t>
            </a:r>
            <a:endParaRPr lang="en-US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huruf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disediakan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oleh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Word 2000.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Kliklah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huruf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pilihan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	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Untuk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merubah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ukuran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huruf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kliklah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item font size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disebelah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item 	font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lalu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kliklah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ukuran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huruf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diinginkan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228600"/>
            <a:ext cx="8991600" cy="6400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2.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menu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 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gunakan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metode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beberapa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efek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yang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 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menarik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Caranya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	•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Tandai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terlebih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dahulu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teks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ingin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robah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	•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Klik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menu  Format,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lalu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pilih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klik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sub  menu  Font,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sehingga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	  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muncul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kotak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dialog font,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Gambar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2.17.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590800"/>
            <a:ext cx="4953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089150" y="457200"/>
            <a:ext cx="3962400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971800" y="5791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Gambar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2.17.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Katak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Dialog Font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melihat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efek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perubahan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setting yang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buat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dilihat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kotak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preview.</a:t>
            </a:r>
          </a:p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Keterangan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1.  Tab Font,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pengaturan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jenis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huruf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model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garis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bawah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efek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huruf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dll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tab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terdapat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pilihan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berikut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     •	Font,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memilih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jenis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huruf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diinstal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	Word 200.</a:t>
            </a:r>
          </a:p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     •	Font Style,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pengatur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model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huruf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apakah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cetak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tebal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(bold),</a:t>
            </a:r>
          </a:p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	miring  (italic),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gabungan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tebal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miring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model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reguler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standar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     •	Size,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menentukan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ukuran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huruf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dipilih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     •	Font Color,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menentukan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jenis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warna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huruf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dipilih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     •	Underline Style,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menentukan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jenis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garis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bawah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yang</a:t>
            </a:r>
          </a:p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diinginkan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memilih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jenis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garis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bawah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klik-lah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tab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lalu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pilih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klik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jenis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garis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bawah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diinginkan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     •	Underline Color,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menentukan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warna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garis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bawah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yang</a:t>
            </a:r>
          </a:p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dipilih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     •	Effects,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ingin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memberikan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efek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khusus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teks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	option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terdapat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beberapa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pilihan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sbb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     •	Strikethrough,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memberikan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tulisan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diberi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garis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ditengah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tesk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200" strike="sngStrike" dirty="0" err="1" smtClean="0">
                <a:latin typeface="Times New Roman" pitchFamily="18" charset="0"/>
                <a:cs typeface="Times New Roman" pitchFamily="18" charset="0"/>
              </a:rPr>
              <a:t>Efek</a:t>
            </a:r>
            <a:r>
              <a:rPr lang="en-US" sz="3200" strike="sngStrike" dirty="0" smtClean="0">
                <a:latin typeface="Times New Roman" pitchFamily="18" charset="0"/>
                <a:cs typeface="Times New Roman" pitchFamily="18" charset="0"/>
              </a:rPr>
              <a:t> Strikethrough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“</a:t>
            </a:r>
          </a:p>
          <a:p>
            <a:pPr>
              <a:buNone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Rectangle 1"/>
          <p:cNvSpPr>
            <a:spLocks noChangeArrowheads="1"/>
          </p:cNvSpPr>
          <p:nvPr/>
        </p:nvSpPr>
        <p:spPr bwMode="auto">
          <a:xfrm>
            <a:off x="0" y="-152399"/>
            <a:ext cx="9144000" cy="6483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91856" tIns="939504" rIns="1002984" bIns="1777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Double Strikethrough,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sama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dengan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efek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diatas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bedanya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pada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jenis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garisnya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dua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Contoh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“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Efek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Double Strikethrough “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Superscript,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memberikan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efek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teks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naik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½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tinggi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huruf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lang="en-US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Biasanya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digunakan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untuk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membuat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perpangkatan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seperti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“ 4 “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Subscript,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memberikan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efek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teks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turun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½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tinggi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huruf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Biasanya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digunakan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dalam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penulisan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kata-kata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ilmiah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seperti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“ H2O “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Shadow,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digunakan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untuk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memberikan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efek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bayangan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terhadap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teks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yang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dipilih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Contoh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“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Efek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dari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Shadow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C0C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Outline,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efek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dari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option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adalah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teks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yang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dipilih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ditampilkan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hanya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kerangkanya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saja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Contoh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“ “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Emboss,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memberikan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efek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teks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tampak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seperti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menonjol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dari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yang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lain.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Contoh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“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9A9A9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Efek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9A9A9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Emboss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 f e  k	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  o s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Engrave,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kebalikan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dari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emboss,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jenis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memberikan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efek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seperti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efek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ukiran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Contoh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“	k	n	“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9A9A9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9A9A9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9A9A9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9A9A9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9A9A9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9A9A9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9A9A9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9A9A9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9A9A9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9A9A9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9A9A9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Small  Caps,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memberikan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efek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huruf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dicetak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secara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kapital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tapi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ukurannya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berbeda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dengan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huruf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yang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awalnya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ditulis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besar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dengan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5" name="Rectangle 1"/>
          <p:cNvSpPr>
            <a:spLocks noChangeArrowheads="1"/>
          </p:cNvSpPr>
          <p:nvPr/>
        </p:nvSpPr>
        <p:spPr bwMode="auto">
          <a:xfrm>
            <a:off x="0" y="381000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33600" algn="l"/>
                <a:tab pos="3060700" algn="l"/>
                <a:tab pos="3886200" algn="l"/>
                <a:tab pos="4572000" algn="l"/>
                <a:tab pos="53467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ditulis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kecil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Contoh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tulisan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“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Efek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Small Caps”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diberi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efek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small caps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33600" algn="l"/>
                <a:tab pos="3060700" algn="l"/>
                <a:tab pos="3886200" algn="l"/>
                <a:tab pos="4572000" algn="l"/>
                <a:tab pos="5346700" algn="l"/>
              </a:tabLst>
            </a:pP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menjadi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“ EFEK SMALL CAPS ”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33600" algn="l"/>
                <a:tab pos="3060700" algn="l"/>
                <a:tab pos="3886200" algn="l"/>
                <a:tab pos="4572000" algn="l"/>
                <a:tab pos="5346700" algn="l"/>
              </a:tabLst>
            </a:pP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All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Caps,akan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memberikan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efek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semua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tulisan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yang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mulanya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kita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ketik</a:t>
            </a:r>
            <a:endParaRPr lang="en-US" sz="20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33600" algn="l"/>
                <a:tab pos="3060700" algn="l"/>
                <a:tab pos="3886200" algn="l"/>
                <a:tab pos="4572000" algn="l"/>
                <a:tab pos="53467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dengan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huruf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besar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kecil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dirubah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menjadi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huruf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besar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semua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Contoh</a:t>
            </a:r>
            <a:endParaRPr lang="en-US" sz="20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33600" algn="l"/>
                <a:tab pos="3060700" algn="l"/>
                <a:tab pos="3886200" algn="l"/>
                <a:tab pos="4572000" algn="l"/>
                <a:tab pos="53467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tulisan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“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efek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all caps”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diberi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efek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all caps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berubah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menjadi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“EFEK ALL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33600" algn="l"/>
                <a:tab pos="3060700" algn="l"/>
                <a:tab pos="3886200" algn="l"/>
                <a:tab pos="4572000" algn="l"/>
                <a:tab pos="5346700" algn="l"/>
              </a:tabLst>
            </a:pP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CAPS“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33600" algn="l"/>
                <a:tab pos="3060700" algn="l"/>
                <a:tab pos="3886200" algn="l"/>
                <a:tab pos="4572000" algn="l"/>
                <a:tab pos="53467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Hidden,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efek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pilihan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mengakibatkan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teks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pilih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tidak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33600" algn="l"/>
                <a:tab pos="3060700" algn="l"/>
                <a:tab pos="3886200" algn="l"/>
                <a:tab pos="4572000" algn="l"/>
                <a:tab pos="5346700" algn="l"/>
              </a:tabLst>
            </a:pP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nampak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dilayar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padahal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tersebut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Contoh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tulisan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“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Efek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Hidden”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33600" algn="l"/>
                <a:tab pos="3060700" algn="l"/>
                <a:tab pos="3886200" algn="l"/>
                <a:tab pos="4572000" algn="l"/>
                <a:tab pos="53467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setelah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diberikan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efek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hidden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menjadi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“ “. Nah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hilangkan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!.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Padahal</a:t>
            </a:r>
            <a:endParaRPr lang="en-US" sz="20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33600" algn="l"/>
                <a:tab pos="3060700" algn="l"/>
                <a:tab pos="3886200" algn="l"/>
                <a:tab pos="4572000" algn="l"/>
                <a:tab pos="5346700" algn="l"/>
              </a:tabLst>
            </a:pP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teks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tersebut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diantara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tanda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kutip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diatas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33600" algn="l"/>
                <a:tab pos="3060700" algn="l"/>
                <a:tab pos="3886200" algn="l"/>
                <a:tab pos="4572000" algn="l"/>
                <a:tab pos="53467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33600" algn="l"/>
                <a:tab pos="3060700" algn="l"/>
                <a:tab pos="3886200" algn="l"/>
                <a:tab pos="4572000" algn="l"/>
                <a:tab pos="53467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Catatan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33600" algn="l"/>
                <a:tab pos="3060700" algn="l"/>
                <a:tab pos="3886200" algn="l"/>
                <a:tab pos="4572000" algn="l"/>
                <a:tab pos="53467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Untuk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mengembalikan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teks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salah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dalam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pemberian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efek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cukup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dengan</a:t>
            </a:r>
            <a:endParaRPr lang="en-US" sz="20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33600" algn="l"/>
                <a:tab pos="3060700" algn="l"/>
                <a:tab pos="3886200" algn="l"/>
                <a:tab pos="4572000" algn="l"/>
                <a:tab pos="5346700" algn="l"/>
              </a:tabLst>
            </a:pP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menghilangkan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tanda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ceklis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pilihan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efek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dipilih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2000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33600" algn="l"/>
                <a:tab pos="3060700" algn="l"/>
                <a:tab pos="3886200" algn="l"/>
                <a:tab pos="4572000" algn="l"/>
                <a:tab pos="5346700" algn="l"/>
              </a:tabLst>
            </a:pP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Satu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teks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dapat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diberi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lebih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satu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efek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Contoh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“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Rumus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Kimia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untuk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air</a:t>
            </a:r>
            <a:endParaRPr lang="en-US" sz="2000" baseline="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33600" algn="l"/>
                <a:tab pos="3060700" algn="l"/>
                <a:tab pos="3886200" algn="l"/>
                <a:tab pos="4572000" algn="l"/>
                <a:tab pos="5346700" algn="l"/>
              </a:tabLst>
            </a:pPr>
            <a:r>
              <a:rPr kumimoji="0" lang="en-US" sz="20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adalah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H2O   “.	R  um u s	K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	u  n t u  k	a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33600" algn="l"/>
                <a:tab pos="3060700" algn="l"/>
                <a:tab pos="3886200" algn="l"/>
                <a:tab pos="4572000" algn="l"/>
                <a:tab pos="53467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  d a l a h	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2   O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33600" algn="l"/>
                <a:tab pos="3060700" algn="l"/>
                <a:tab pos="3886200" algn="l"/>
                <a:tab pos="4572000" algn="l"/>
                <a:tab pos="5346700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33600" algn="l"/>
                <a:tab pos="3060700" algn="l"/>
                <a:tab pos="3886200" algn="l"/>
                <a:tab pos="4572000" algn="l"/>
                <a:tab pos="53467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Untuk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Tab Character Spacing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tab Text Effect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coba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pelajari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sendiri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33600" algn="l"/>
                <a:tab pos="3060700" algn="l"/>
                <a:tab pos="3886200" algn="l"/>
                <a:tab pos="4572000" algn="l"/>
                <a:tab pos="5346700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5" name="Rectangle 1"/>
          <p:cNvSpPr>
            <a:spLocks noChangeArrowheads="1"/>
          </p:cNvSpPr>
          <p:nvPr/>
        </p:nvSpPr>
        <p:spPr bwMode="auto">
          <a:xfrm>
            <a:off x="0" y="0"/>
            <a:ext cx="9144000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2.5.4.3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Pengaturan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Teks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materi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kita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mempelajari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tentang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bagaimana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membuat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teks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cetak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tebal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cetak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miring, </a:t>
            </a:r>
            <a:r>
              <a:rPr kumimoji="0" lang="en-US" sz="2000" b="0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bergaris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bawah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rata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rata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tengah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rata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kanan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rata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kanan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Untuk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lebih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jelasnya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ikuti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pembahasan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dibawah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Cara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pengaturan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teks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;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Tandai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terlebih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dahulu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teks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olah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2.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Kemudian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klik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icon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tentang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pengaturan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teks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terdapat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toolbar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formatting.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Lihat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Gambar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2.18.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467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819400"/>
            <a:ext cx="63627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788" name="Rectangle 4"/>
          <p:cNvSpPr>
            <a:spLocks noChangeArrowheads="1"/>
          </p:cNvSpPr>
          <p:nvPr/>
        </p:nvSpPr>
        <p:spPr bwMode="auto">
          <a:xfrm>
            <a:off x="1439863" y="457200"/>
            <a:ext cx="52959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78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6790" name="Rectangle 6"/>
          <p:cNvSpPr>
            <a:spLocks noChangeArrowheads="1"/>
          </p:cNvSpPr>
          <p:nvPr/>
        </p:nvSpPr>
        <p:spPr bwMode="auto">
          <a:xfrm>
            <a:off x="0" y="21907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6791" name="Rectangle 7"/>
          <p:cNvSpPr>
            <a:spLocks noChangeArrowheads="1"/>
          </p:cNvSpPr>
          <p:nvPr/>
        </p:nvSpPr>
        <p:spPr bwMode="auto">
          <a:xfrm>
            <a:off x="2743200" y="5257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Gambar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2.18.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Pengatuiran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Teks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09600"/>
            <a:ext cx="7772400" cy="4572000"/>
          </a:xfrm>
        </p:spPr>
        <p:txBody>
          <a:bodyPr/>
          <a:lstStyle/>
          <a:p>
            <a:pPr algn="ctr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Mengenal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Elemen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Jendela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MS-Word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000" dirty="0" smtClean="0"/>
              <a:t>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Setelah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Word 2000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aktifkan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tampil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layar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kosong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nama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Document 1,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seperti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Gambar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2.2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209800"/>
            <a:ext cx="6705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1957388" y="457200"/>
            <a:ext cx="422910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2857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2971800" y="6172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Gambar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2.2.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Jendela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Microsoft Word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1" name="Rectangle 1"/>
          <p:cNvSpPr>
            <a:spLocks noChangeArrowheads="1"/>
          </p:cNvSpPr>
          <p:nvPr/>
        </p:nvSpPr>
        <p:spPr bwMode="auto">
          <a:xfrm>
            <a:off x="-914400" y="-228600"/>
            <a:ext cx="4523020" cy="189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91856" tIns="939504" rIns="964896" bIns="1777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Lihat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efek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dibawah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;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5762" name="Rectangle 2"/>
          <p:cNvSpPr>
            <a:spLocks noChangeArrowheads="1"/>
          </p:cNvSpPr>
          <p:nvPr/>
        </p:nvSpPr>
        <p:spPr bwMode="auto">
          <a:xfrm>
            <a:off x="3124200" y="1219200"/>
            <a:ext cx="21448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Tabel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2.4.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Jenis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Efek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457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676400"/>
            <a:ext cx="4419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4343400"/>
            <a:ext cx="4667250" cy="1600200"/>
          </a:xfrm>
          <a:prstGeom prst="rect">
            <a:avLst/>
          </a:prstGeom>
          <a:noFill/>
        </p:spPr>
      </p:pic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3124200" y="3733800"/>
            <a:ext cx="20999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Tabel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2.5.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Rata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Kiri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4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609600"/>
            <a:ext cx="4467225" cy="1447800"/>
          </a:xfrm>
          <a:prstGeom prst="rect">
            <a:avLst/>
          </a:prstGeom>
          <a:noFill/>
        </p:spPr>
      </p:pic>
      <p:pic>
        <p:nvPicPr>
          <p:cNvPr id="2447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2743200"/>
            <a:ext cx="4495800" cy="1676400"/>
          </a:xfrm>
          <a:prstGeom prst="rect">
            <a:avLst/>
          </a:prstGeom>
          <a:noFill/>
        </p:spPr>
      </p:pic>
      <p:pic>
        <p:nvPicPr>
          <p:cNvPr id="24473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5181600"/>
            <a:ext cx="4638675" cy="1676401"/>
          </a:xfrm>
          <a:prstGeom prst="rect">
            <a:avLst/>
          </a:prstGeom>
          <a:noFill/>
        </p:spPr>
      </p:pic>
      <p:sp>
        <p:nvSpPr>
          <p:cNvPr id="244744" name="Rectangle 8"/>
          <p:cNvSpPr>
            <a:spLocks noChangeArrowheads="1"/>
          </p:cNvSpPr>
          <p:nvPr/>
        </p:nvSpPr>
        <p:spPr bwMode="auto">
          <a:xfrm>
            <a:off x="1895475" y="238125"/>
            <a:ext cx="43434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4742" name="Rectangle 6"/>
          <p:cNvSpPr>
            <a:spLocks noChangeArrowheads="1"/>
          </p:cNvSpPr>
          <p:nvPr/>
        </p:nvSpPr>
        <p:spPr bwMode="auto">
          <a:xfrm>
            <a:off x="1824038" y="1560513"/>
            <a:ext cx="44958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4740" name="Rectangle 4"/>
          <p:cNvSpPr>
            <a:spLocks noChangeArrowheads="1"/>
          </p:cNvSpPr>
          <p:nvPr/>
        </p:nvSpPr>
        <p:spPr bwMode="auto">
          <a:xfrm>
            <a:off x="1847850" y="2890838"/>
            <a:ext cx="44450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4738" name="Rectangle 2"/>
          <p:cNvSpPr>
            <a:spLocks noChangeArrowheads="1"/>
          </p:cNvSpPr>
          <p:nvPr/>
        </p:nvSpPr>
        <p:spPr bwMode="auto">
          <a:xfrm>
            <a:off x="1747838" y="4213225"/>
            <a:ext cx="46482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474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4746" name="Rectangle 10"/>
          <p:cNvSpPr>
            <a:spLocks noChangeArrowheads="1"/>
          </p:cNvSpPr>
          <p:nvPr/>
        </p:nvSpPr>
        <p:spPr bwMode="auto">
          <a:xfrm>
            <a:off x="0" y="13049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4747" name="Rectangle 11"/>
          <p:cNvSpPr>
            <a:spLocks noChangeArrowheads="1"/>
          </p:cNvSpPr>
          <p:nvPr/>
        </p:nvSpPr>
        <p:spPr bwMode="auto">
          <a:xfrm>
            <a:off x="0" y="1762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4748" name="Rectangle 12"/>
          <p:cNvSpPr>
            <a:spLocks noChangeArrowheads="1"/>
          </p:cNvSpPr>
          <p:nvPr/>
        </p:nvSpPr>
        <p:spPr bwMode="auto">
          <a:xfrm>
            <a:off x="0" y="2619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4749" name="Rectangle 13"/>
          <p:cNvSpPr>
            <a:spLocks noChangeArrowheads="1"/>
          </p:cNvSpPr>
          <p:nvPr/>
        </p:nvSpPr>
        <p:spPr bwMode="auto">
          <a:xfrm>
            <a:off x="0" y="3933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4750" name="Rectangle 14"/>
          <p:cNvSpPr>
            <a:spLocks noChangeArrowheads="1"/>
          </p:cNvSpPr>
          <p:nvPr/>
        </p:nvSpPr>
        <p:spPr bwMode="auto">
          <a:xfrm>
            <a:off x="0" y="5372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2819400" y="152400"/>
            <a:ext cx="24002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Tabel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2.5.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Rata Tengah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2971800" y="2362200"/>
            <a:ext cx="22730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Tabel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2.5.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Rata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Kanan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2971800" y="4724400"/>
            <a:ext cx="27026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Tabel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2.5.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Rata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Kiri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Kanan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3" name="Rectangle 1"/>
          <p:cNvSpPr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2.5.4.4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Pengaturan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Paragraf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Untuk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mengatur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tatanan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paragraph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dokumen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yang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kita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buat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dapat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dilakukan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dengan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cara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sebagai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berikut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;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3714" name="Rectangle 2"/>
          <p:cNvSpPr>
            <a:spLocks noChangeArrowheads="1"/>
          </p:cNvSpPr>
          <p:nvPr/>
        </p:nvSpPr>
        <p:spPr bwMode="auto">
          <a:xfrm>
            <a:off x="0" y="1066800"/>
            <a:ext cx="894347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Klik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menu Format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Pilih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klik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sub menu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Paragraf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maka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muncul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jendela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paragraph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seperti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berikut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;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437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057400"/>
            <a:ext cx="50863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971800" y="5562600"/>
            <a:ext cx="3533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Gambar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2.19.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Pengatuiran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Paragraf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ChangeArrowheads="1"/>
          </p:cNvSpPr>
          <p:nvPr/>
        </p:nvSpPr>
        <p:spPr bwMode="auto">
          <a:xfrm>
            <a:off x="228600" y="152400"/>
            <a:ext cx="15007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Keterangan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242691" name="Rectangle 3"/>
          <p:cNvSpPr>
            <a:spLocks noChangeArrowheads="1"/>
          </p:cNvSpPr>
          <p:nvPr/>
        </p:nvSpPr>
        <p:spPr bwMode="auto">
          <a:xfrm>
            <a:off x="457200" y="609600"/>
            <a:ext cx="80772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Alignment,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digunakan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untuk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pengaturan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jenis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perataan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teks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Pada</a:t>
            </a:r>
            <a:endParaRPr lang="en-US" sz="2000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option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terdapat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pilihan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yaitu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(1) Rata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(align left), (2) Rata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tengah</a:t>
            </a:r>
            <a:endParaRPr lang="en-US" sz="2000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(center), (3)  Rata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kanan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(align right)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(4) rata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kira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kanan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(justified).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Lihat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pembahasan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tentang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pengaturan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teks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Left,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digunakan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untuk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menentukan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indentasi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paragraph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batas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kiri</a:t>
            </a:r>
            <a:endParaRPr lang="en-US" sz="2000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halaman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Right,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digunakan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untuk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menentukan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indentasi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paragraph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batas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kanan</a:t>
            </a:r>
            <a:endParaRPr lang="en-US" sz="2000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halaman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Before,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digunakan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untuk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mengatur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spasi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sebelum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baris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teks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yang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sekarang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After,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digunakan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untuk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mengatur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spasi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setelah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baris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(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teks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 yang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sekarang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Line  Spacing,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digunakan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untuk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menentukan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spasi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teks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Pada</a:t>
            </a:r>
            <a:endParaRPr lang="en-US" sz="2000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option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terdapat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beberapa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pilihan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sesuai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dengan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dikehendaki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Special,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digunakan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untuk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menentukan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jenis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paragraph,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apakah</a:t>
            </a:r>
            <a:endParaRPr lang="en-US" sz="2000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menjorok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kedalam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(first line)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atau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menggantung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(hanging)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sedangkan</a:t>
            </a:r>
            <a:endParaRPr lang="en-US" sz="2000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jaraknya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ditentukan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option  by  yang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terletak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disebelah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kanan</a:t>
            </a:r>
            <a:endParaRPr lang="en-US" sz="2000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option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3" name="Rectangle 1"/>
          <p:cNvSpPr>
            <a:spLocks noChangeArrowheads="1"/>
          </p:cNvSpPr>
          <p:nvPr/>
        </p:nvSpPr>
        <p:spPr bwMode="auto">
          <a:xfrm>
            <a:off x="0" y="0"/>
            <a:ext cx="73914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2.5.4.5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Membuat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Daftar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Bullet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Nomor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Bullet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Nomor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adalah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gambar-gambar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kecil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yang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berfungsi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mempercantik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tampilan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suatu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rincian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atau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urutan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tertentu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yang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otomatis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dilakukan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oleh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komputer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Misalnya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bagian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keterangan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pengaturan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paragraph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diatas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digunakan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gambar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berbentuk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orang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4434" name="Rectangle 2"/>
          <p:cNvSpPr>
            <a:spLocks noChangeArrowheads="1"/>
          </p:cNvSpPr>
          <p:nvPr/>
        </p:nvSpPr>
        <p:spPr bwMode="auto">
          <a:xfrm>
            <a:off x="0" y="1905000"/>
            <a:ext cx="50433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Langkah-langkah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membuat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Bullet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Nomor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;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4435" name="Rectangle 3"/>
          <p:cNvSpPr>
            <a:spLocks noChangeArrowheads="1"/>
          </p:cNvSpPr>
          <p:nvPr/>
        </p:nvSpPr>
        <p:spPr bwMode="auto">
          <a:xfrm>
            <a:off x="0" y="236220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Klik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menu format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Lalu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pilih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klik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Bullets and Numbering,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sehingga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muncul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jendela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bullets and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numbering,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Gambar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2.20.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744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3429000"/>
            <a:ext cx="3810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4438" name="Rectangle 6"/>
          <p:cNvSpPr>
            <a:spLocks noChangeArrowheads="1"/>
          </p:cNvSpPr>
          <p:nvPr/>
        </p:nvSpPr>
        <p:spPr bwMode="auto">
          <a:xfrm>
            <a:off x="2547938" y="457200"/>
            <a:ext cx="3048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443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4440" name="Rectangle 8"/>
          <p:cNvSpPr>
            <a:spLocks noChangeArrowheads="1"/>
          </p:cNvSpPr>
          <p:nvPr/>
        </p:nvSpPr>
        <p:spPr bwMode="auto">
          <a:xfrm>
            <a:off x="0" y="259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4441" name="Rectangle 9"/>
          <p:cNvSpPr>
            <a:spLocks noChangeArrowheads="1"/>
          </p:cNvSpPr>
          <p:nvPr/>
        </p:nvSpPr>
        <p:spPr bwMode="auto">
          <a:xfrm>
            <a:off x="2362200" y="5791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Gambar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2.20.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Jendela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Bullets and Numbering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09" name="Rectangle 1"/>
          <p:cNvSpPr>
            <a:spLocks noChangeArrowheads="1"/>
          </p:cNvSpPr>
          <p:nvPr/>
        </p:nvSpPr>
        <p:spPr bwMode="auto">
          <a:xfrm>
            <a:off x="0" y="533400"/>
            <a:ext cx="91440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Pilih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model bullet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diinginkan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lalu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klik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OK.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Jika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ingin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melihat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gambar</a:t>
            </a:r>
            <a:endParaRPr lang="en-US" sz="20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yang lain 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klik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customize.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3410" name="Rectangle 2"/>
          <p:cNvSpPr>
            <a:spLocks noChangeArrowheads="1"/>
          </p:cNvSpPr>
          <p:nvPr/>
        </p:nvSpPr>
        <p:spPr bwMode="auto">
          <a:xfrm>
            <a:off x="228600" y="1447800"/>
            <a:ext cx="80772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Begitu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juga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halnya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dengan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nomor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tampilan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Gambar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2.20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klik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tab Numbered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terletak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bagian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atas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sehingga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muncul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jenis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nomor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tersedia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5" name="Rectangle 1"/>
          <p:cNvSpPr>
            <a:spLocks noChangeArrowheads="1"/>
          </p:cNvSpPr>
          <p:nvPr/>
        </p:nvSpPr>
        <p:spPr bwMode="auto">
          <a:xfrm>
            <a:off x="0" y="228600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2.5.4.6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Membuat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Header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Footer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Header(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catatan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kepala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adalah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teks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yang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khusus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diletakkan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dibagian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atas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halaman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selalu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tampil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setiap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halamannya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Sedangkan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Footer(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catatan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kaki)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kebalikan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header.  Header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footer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sering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dibuat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untuk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memberikan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keterangan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naskah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diketik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272386" name="Rectangle 2"/>
          <p:cNvSpPr>
            <a:spLocks noChangeArrowheads="1"/>
          </p:cNvSpPr>
          <p:nvPr/>
        </p:nvSpPr>
        <p:spPr bwMode="auto">
          <a:xfrm>
            <a:off x="0" y="1981200"/>
            <a:ext cx="59089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Langkah-langkah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membuat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header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footer ;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272387" name="Rectangle 3"/>
          <p:cNvSpPr>
            <a:spLocks noChangeArrowheads="1"/>
          </p:cNvSpPr>
          <p:nvPr/>
        </p:nvSpPr>
        <p:spPr bwMode="auto">
          <a:xfrm>
            <a:off x="-228600" y="1600200"/>
            <a:ext cx="9677400" cy="3898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91856" tIns="939504" rIns="1002984" bIns="1777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 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Klik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menu View.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Pilih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klik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tab Header and Footer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sehingga</a:t>
            </a:r>
            <a:endParaRPr lang="en-US" sz="2000" dirty="0" smtClean="0">
              <a:solidFill>
                <a:schemeClr val="accent1">
                  <a:lumMod val="40000"/>
                  <a:lumOff val="6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insertion point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otomatis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berada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bagian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atas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dokumen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membuat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header).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Ketikkan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teks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untuk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header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sesuai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dengan</a:t>
            </a:r>
            <a:endParaRPr lang="en-US" sz="2000" dirty="0" smtClean="0">
              <a:solidFill>
                <a:schemeClr val="accent1">
                  <a:lumMod val="40000"/>
                  <a:lumOff val="6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keinginan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kita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lalu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tanda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panah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bawah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untuk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berpindah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footer.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Ketikkan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teks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untuk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footer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klik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ganda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diluar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kotak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header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dan</a:t>
            </a:r>
            <a:endParaRPr lang="en-US" sz="2000" dirty="0" smtClean="0">
              <a:solidFill>
                <a:schemeClr val="accent1">
                  <a:lumMod val="40000"/>
                  <a:lumOff val="6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footer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untuk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keluar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format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1" name="Rectangle 1"/>
          <p:cNvSpPr>
            <a:spLocks noChangeArrowheads="1"/>
          </p:cNvSpPr>
          <p:nvPr/>
        </p:nvSpPr>
        <p:spPr bwMode="auto">
          <a:xfrm>
            <a:off x="381000" y="152400"/>
            <a:ext cx="24920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2.5.5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Membuat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Tabel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2082" name="Rectangle 2"/>
          <p:cNvSpPr>
            <a:spLocks noChangeArrowheads="1"/>
          </p:cNvSpPr>
          <p:nvPr/>
        </p:nvSpPr>
        <p:spPr bwMode="auto">
          <a:xfrm>
            <a:off x="228600" y="457200"/>
            <a:ext cx="779303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Untuk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membuat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table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dalam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Word 2000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dapat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dilakukan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dengan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cara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Klik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menu Table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Pilih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tab Insert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lalu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klik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tab Table,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sehingga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muncul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jendela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sbb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;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020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828800"/>
            <a:ext cx="4724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971800" y="4648200"/>
            <a:ext cx="2846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Gambar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2.21.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Jendela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Table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69" name="Rectangle 1"/>
          <p:cNvSpPr>
            <a:spLocks noChangeArrowheads="1"/>
          </p:cNvSpPr>
          <p:nvPr/>
        </p:nvSpPr>
        <p:spPr bwMode="auto">
          <a:xfrm>
            <a:off x="381000" y="228600"/>
            <a:ext cx="150073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Keterangan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;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8770" name="Rectangle 2"/>
          <p:cNvSpPr>
            <a:spLocks noChangeArrowheads="1"/>
          </p:cNvSpPr>
          <p:nvPr/>
        </p:nvSpPr>
        <p:spPr bwMode="auto">
          <a:xfrm>
            <a:off x="533400" y="685800"/>
            <a:ext cx="82296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Option  Number  of  Column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digunakan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untuk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menentukan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jumlah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kolom</a:t>
            </a:r>
            <a:endParaRPr lang="en-US" sz="2000" dirty="0" smtClean="0">
              <a:solidFill>
                <a:srgbClr val="FFFF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tabel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Option Number of Rows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digunakan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untuk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menentukan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jumlah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baris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dari</a:t>
            </a:r>
            <a:endParaRPr lang="en-US" sz="2000" dirty="0" smtClean="0">
              <a:solidFill>
                <a:srgbClr val="FFFF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tabel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tab AutoFit behavior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terdapat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 option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dapat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dipilih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sesuai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dengan</a:t>
            </a:r>
            <a:endParaRPr lang="en-US" sz="2000" dirty="0" smtClean="0">
              <a:solidFill>
                <a:srgbClr val="FFFF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tabel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dibuat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2000" dirty="0" smtClean="0">
              <a:solidFill>
                <a:srgbClr val="FFFF00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Option Fixed column width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membuat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tabel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area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aktif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dengan</a:t>
            </a:r>
            <a:endParaRPr lang="en-US" sz="2000" dirty="0" smtClean="0">
              <a:solidFill>
                <a:srgbClr val="FFFF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ukuran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kolom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ditentukan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option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terletak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disebelah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opton</a:t>
            </a:r>
            <a:endParaRPr lang="en-US" sz="2000" dirty="0" smtClean="0">
              <a:solidFill>
                <a:srgbClr val="FFFF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</a:t>
            </a:r>
            <a:endParaRPr lang="en-US" sz="2000" dirty="0" smtClean="0">
              <a:solidFill>
                <a:srgbClr val="FFFF00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Option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autoFit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to contents width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membuat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tabel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area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aktif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yang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lebar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kolomnya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otomatis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disesuaikan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dengan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kolom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2000" dirty="0" smtClean="0">
              <a:solidFill>
                <a:srgbClr val="FFFF00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Option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autoFix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to windows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membuat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tabel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area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aktif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yang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lebar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kolomnya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otomatis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disesuaikan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dengan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lebar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windows.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Jika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ingin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membuat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tabel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dengan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format  yang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disediakan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oleh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Microsoft  Word,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kita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dapat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memilih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tab  Auto  Format.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dapat</a:t>
            </a:r>
            <a:endParaRPr lang="en-US" sz="2000" dirty="0" smtClean="0">
              <a:solidFill>
                <a:srgbClr val="FFFF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mencobanya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langsung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288771" name="Rectangle 3"/>
          <p:cNvSpPr>
            <a:spLocks noChangeArrowheads="1"/>
          </p:cNvSpPr>
          <p:nvPr/>
        </p:nvSpPr>
        <p:spPr bwMode="auto">
          <a:xfrm>
            <a:off x="228600" y="5873115"/>
            <a:ext cx="89154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Untuk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Tugas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coba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pelajari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bagaimana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cara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menghapus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menggabung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menyisip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kolom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baris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tabel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5" name="Rectangle 1"/>
          <p:cNvSpPr>
            <a:spLocks noChangeArrowheads="1"/>
          </p:cNvSpPr>
          <p:nvPr/>
        </p:nvSpPr>
        <p:spPr bwMode="auto">
          <a:xfrm>
            <a:off x="0" y="0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2.5.6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Mencetak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Dokumen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Dalam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dunia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komputer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dikenal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istilah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hardcopy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softcopy,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masing-masingnya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berfungsi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untuk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mencetak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dokumen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softcopy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adalah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mencetak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dokumen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layar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monitor,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seperti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mengetik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data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wondows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berarti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sedang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melakukan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proses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softcopy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sedangkan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hardcopy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adalah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mencetak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dokumen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melalui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printer.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Biasanya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setiap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software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pengolah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selalu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menyediakan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fasilitas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Untuk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itu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bagian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akhir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modul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kita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membahas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bagaimana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cara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mencetak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dokumen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Microsoft Word.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7746" name="Rectangle 2"/>
          <p:cNvSpPr>
            <a:spLocks noChangeArrowheads="1"/>
          </p:cNvSpPr>
          <p:nvPr/>
        </p:nvSpPr>
        <p:spPr bwMode="auto">
          <a:xfrm>
            <a:off x="0" y="2514600"/>
            <a:ext cx="81964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Langkah-langkah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membuat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mencetak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dokumen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;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Klik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menu file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2.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Lalu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pilih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klik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Print,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sehingga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muncul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jendela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print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sebagai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berikut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;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877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3657600"/>
            <a:ext cx="4648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7749" name="Rectangle 5"/>
          <p:cNvSpPr>
            <a:spLocks noChangeArrowheads="1"/>
          </p:cNvSpPr>
          <p:nvPr/>
        </p:nvSpPr>
        <p:spPr bwMode="auto">
          <a:xfrm>
            <a:off x="2071688" y="457200"/>
            <a:ext cx="40005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75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7751" name="Rectangle 7"/>
          <p:cNvSpPr>
            <a:spLocks noChangeArrowheads="1"/>
          </p:cNvSpPr>
          <p:nvPr/>
        </p:nvSpPr>
        <p:spPr bwMode="auto">
          <a:xfrm>
            <a:off x="0" y="2400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7752" name="Rectangle 8"/>
          <p:cNvSpPr>
            <a:spLocks noChangeArrowheads="1"/>
          </p:cNvSpPr>
          <p:nvPr/>
        </p:nvSpPr>
        <p:spPr bwMode="auto">
          <a:xfrm>
            <a:off x="3200400" y="6096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Gambar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2.22.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Jendela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Print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Menu Bar,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berisi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daftar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menu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gunakan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dimana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menu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mempunyai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sub menu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masing-masing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fungsi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menu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induknya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Misalnya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Menu File,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sub menu-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nya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berisi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segala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berkaitan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file,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begitu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menu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lainnya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Standarnya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menu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terdiri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Menu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819400"/>
            <a:ext cx="449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14400" y="4038600"/>
            <a:ext cx="7543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i="1" u="sng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ile, </a:t>
            </a:r>
            <a:r>
              <a:rPr lang="en-US" i="1" u="sng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dit, </a:t>
            </a:r>
            <a:r>
              <a:rPr lang="en-US" i="1" u="sng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iew, </a:t>
            </a:r>
            <a:r>
              <a:rPr lang="en-US" i="1" u="sng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nsert, F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ormat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ools, T</a:t>
            </a:r>
            <a:r>
              <a:rPr lang="en-US" i="1" u="sng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ble, </a:t>
            </a:r>
            <a:r>
              <a:rPr lang="en-US" i="1" u="sng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indows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Help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tapi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daftar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menu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tambahkan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keperluan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Menu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pilih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meng-klik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menu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tombol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Alternate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(ALT)+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huruf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yang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bergaris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bawah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menu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bersamaan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Misal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mengaktifkan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menu file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kliklah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menu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denganmenekan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tombol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ALT_F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bersamaan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2222500" y="457200"/>
            <a:ext cx="36957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704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2667000" y="3429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Gambar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2.3.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Menu Microsoft Word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5" name="Rectangle 1"/>
          <p:cNvSpPr>
            <a:spLocks noChangeArrowheads="1"/>
          </p:cNvSpPr>
          <p:nvPr/>
        </p:nvSpPr>
        <p:spPr bwMode="auto">
          <a:xfrm>
            <a:off x="0" y="0"/>
            <a:ext cx="89154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Keterangan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tab  Name,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pilih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jenis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printer yang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aktif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komputer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dengan</a:t>
            </a:r>
            <a:endParaRPr lang="en-US" sz="20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mengklik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tanda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panah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terdapat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disebelah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kanan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option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   ).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Kita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juga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bisa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mencetak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dokumen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file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dengan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cara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menandai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option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print to file.</a:t>
            </a:r>
            <a:endParaRPr lang="en-US" sz="2000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tab page range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tiga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alternatif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pencetakan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disediakan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oleh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Microsoft Word.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a.  ALL,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berfungsi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untuk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mencetak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seluruh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dokumen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b.  Current page,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berfungsi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untuk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mencetak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halaman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dokumen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yang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 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sedang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aktif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saja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halaman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aktif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ditentukan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oleh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c.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posisi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kursor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pencetakan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8706" name="Rectangle 2"/>
          <p:cNvSpPr>
            <a:spLocks noChangeArrowheads="1"/>
          </p:cNvSpPr>
          <p:nvPr/>
        </p:nvSpPr>
        <p:spPr bwMode="auto">
          <a:xfrm>
            <a:off x="0" y="3429000"/>
            <a:ext cx="89154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d.  Pages,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berfungsi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untuk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mencetak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halaman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tertentu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suatu</a:t>
            </a:r>
            <a:endParaRPr lang="en-US" sz="20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dokumen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dengan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mengetikan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nomor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halaman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dokumen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akan</a:t>
            </a:r>
            <a:endParaRPr lang="en-US" sz="20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dicetak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dipisahkan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dengan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tanda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koma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Contoh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kita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akan</a:t>
            </a:r>
            <a:endParaRPr lang="en-US" sz="20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mencetak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halaman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1, 2, 5.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10,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maka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kolom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page range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isikan</a:t>
            </a:r>
            <a:endParaRPr lang="en-US" sz="20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1,2,5,10.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Jika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ingin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mencetak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dokumen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range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tertentu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misalnya</a:t>
            </a:r>
            <a:endParaRPr lang="en-US" sz="20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ingin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mencetak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halaman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sampai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dengan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halaman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10m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maka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cukup</a:t>
            </a:r>
            <a:endParaRPr lang="en-US" sz="20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diketikkan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2 - 10,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atau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mengetikkan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1,2,5-10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jika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ingin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mencetak</a:t>
            </a:r>
            <a:endParaRPr lang="en-US" sz="20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halaman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1, 2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halaman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sampai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dengan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10.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1" name="Rectangle 1"/>
          <p:cNvSpPr>
            <a:spLocks noChangeArrowheads="1"/>
          </p:cNvSpPr>
          <p:nvPr/>
        </p:nvSpPr>
        <p:spPr bwMode="auto">
          <a:xfrm>
            <a:off x="-457200" y="0"/>
            <a:ext cx="9601200" cy="5437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91856" tIns="939504" rIns="1002984" bIns="1777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•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option print what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isikan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document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jika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ingin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mencetak</a:t>
            </a:r>
            <a:endParaRPr lang="en-US" sz="20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dokumen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•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Option  prints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dapat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kita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pilih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alternatif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pencetakan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apakah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hanya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mencetak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halaman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ganjil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(odd)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atau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genap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(event)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saja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atau</a:t>
            </a:r>
            <a:endParaRPr lang="en-US" sz="20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keduanya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allranges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•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Tab copies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digunakan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untuk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menentukan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jumlah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salinan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copian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dari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dokumen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dicetak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Jika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kita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mencetak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rangkap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maka</a:t>
            </a:r>
            <a:endParaRPr lang="en-US" sz="2000" baseline="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isilah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dengan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angka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  <a:ea typeface="Times New Roman" pitchFamily="18" charset="0"/>
                <a:cs typeface="PMingLiU"/>
              </a:rPr>
              <a:t>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PMingLiU"/>
              </a:rPr>
              <a:t>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PMingLiU"/>
                <a:cs typeface="Times New Roman" pitchFamily="18" charset="0"/>
              </a:rPr>
              <a:t>Option properties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PMingLiU"/>
                <a:cs typeface="Times New Roman" pitchFamily="18" charset="0"/>
              </a:rPr>
              <a:t>dapat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PMingLiU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PMingLiU"/>
                <a:cs typeface="Times New Roman" pitchFamily="18" charset="0"/>
              </a:rPr>
              <a:t>digunakan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PMingLiU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PMingLiU"/>
                <a:cs typeface="Times New Roman" pitchFamily="18" charset="0"/>
              </a:rPr>
              <a:t>untuk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PMingLiU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PMingLiU"/>
                <a:cs typeface="Times New Roman" pitchFamily="18" charset="0"/>
              </a:rPr>
              <a:t>menset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PMingLiU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PMingLiU"/>
                <a:cs typeface="Times New Roman" pitchFamily="18" charset="0"/>
              </a:rPr>
              <a:t>jenis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PMingLiU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PMingLiU"/>
                <a:cs typeface="Times New Roman" pitchFamily="18" charset="0"/>
              </a:rPr>
              <a:t>kertas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PMingLiU"/>
                <a:cs typeface="Times New Roman" pitchFamily="18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PMingLiU"/>
                <a:cs typeface="Times New Roman" pitchFamily="18" charset="0"/>
              </a:rPr>
              <a:t>   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PMingLiU"/>
                <a:cs typeface="Times New Roman" pitchFamily="18" charset="0"/>
              </a:rPr>
              <a:t>kualitas</a:t>
            </a:r>
            <a:r>
              <a:rPr lang="en-US" sz="2000" dirty="0" smtClean="0">
                <a:latin typeface="Arial" pitchFamily="34" charset="0"/>
                <a:ea typeface="PMingLiU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PMingLiU"/>
                <a:cs typeface="Times New Roman" pitchFamily="18" charset="0"/>
              </a:rPr>
              <a:t>pencetakan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PMingLiU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PMingLiU"/>
                <a:cs typeface="Times New Roman" pitchFamily="18" charset="0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PMingLiU"/>
                <a:cs typeface="Times New Roman" pitchFamily="18" charset="0"/>
              </a:rPr>
              <a:t> lain-lain.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endParaRPr lang="en-US" sz="2000" dirty="0" smtClean="0">
              <a:solidFill>
                <a:srgbClr val="000000"/>
              </a:solidFill>
              <a:latin typeface="Calibri" pitchFamily="34" charset="0"/>
              <a:ea typeface="PMingLiU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PMingLiU"/>
                <a:cs typeface="Times New Roman" pitchFamily="18" charset="0"/>
              </a:rPr>
              <a:t>3.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PMingLiU"/>
                <a:cs typeface="Times New Roman" pitchFamily="18" charset="0"/>
              </a:rPr>
              <a:t>Klik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PMingLiU"/>
                <a:cs typeface="Times New Roman" pitchFamily="18" charset="0"/>
              </a:rPr>
              <a:t> OK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PMingLiU"/>
                <a:cs typeface="Times New Roman" pitchFamily="18" charset="0"/>
              </a:rPr>
              <a:t>untuk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PMingLiU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PMingLiU"/>
                <a:cs typeface="Times New Roman" pitchFamily="18" charset="0"/>
              </a:rPr>
              <a:t>melakukan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PMingLiU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PMingLiU"/>
                <a:cs typeface="Times New Roman" pitchFamily="18" charset="0"/>
              </a:rPr>
              <a:t>proses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PMingLiU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PMingLiU"/>
                <a:cs typeface="Times New Roman" pitchFamily="18" charset="0"/>
              </a:rPr>
              <a:t>pencetakan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PMingLiU"/>
                <a:cs typeface="Times New Roman" pitchFamily="18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PMingLiU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/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</a:b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325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Toolbar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Standar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kumpulan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icon-icon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standar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disediakan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Word 2000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otomatis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Walaupun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begitu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icon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toolbar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tambah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dikurangi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keperluan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Default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toolbar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terdiri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icon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sbb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2766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441450" y="8988425"/>
            <a:ext cx="5257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2667000" y="4038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Gambar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2.4.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Toolbar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Standar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d-ID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mengetahui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nama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icon-icon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dapatr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dilakukan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id-ID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mengarahkan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pointer mouse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icon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dituju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tunggu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sesaat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sehungga</a:t>
            </a:r>
            <a:r>
              <a:rPr lang="id-ID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tampil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nama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icon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Misalnya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arahkan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pointer mouse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icon</a:t>
            </a:r>
            <a:r>
              <a:rPr lang="id-ID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bergambar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printer,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keluar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informasi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nama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icon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id-ID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Lihat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Gambar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2.5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3810000"/>
            <a:ext cx="2057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286000" y="4648200"/>
            <a:ext cx="34506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Gambar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2.5.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Informasi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Nama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Icon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Toolbar Formatting,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termasuk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toolbar default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disediakan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Word 2000. Toolbar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berisi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kumpulan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icon-icon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berfungsi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pemformatana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Word 2000.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3716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3400" y="2057400"/>
            <a:ext cx="8153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● Ruler,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namanya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bagian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berfungsi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alat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bantu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penentuan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margin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batas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lembar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kerja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Apakah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batas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kiri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kanan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paragraph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lain-lain. Ruler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atur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ukurannya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apakah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centimeter,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inchi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millimeter, point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pica.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menentukam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ukuran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dilakukan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Klik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menu tool,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lalu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klik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Options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kotak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dialog option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klik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general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kotak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pililhan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measurement units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tentukan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jenis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pengukuran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diinginkan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lalu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klik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OK.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4648200"/>
            <a:ext cx="777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● Scrollbar,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berfungsi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menggeser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layar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kerja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menggeser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layar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kerja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kiri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kanan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gunakan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horizontal scroll bar,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menggeser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layar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kerja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atas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bawah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gunakan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vertical scroll bar.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theme/_rels/them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_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_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2_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_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893</TotalTime>
  <Words>2262</Words>
  <Application>Microsoft Office PowerPoint</Application>
  <PresentationFormat>On-screen Show (4:3)</PresentationFormat>
  <Paragraphs>458</Paragraphs>
  <Slides>61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19</vt:i4>
      </vt:variant>
      <vt:variant>
        <vt:lpstr>Slide Titles</vt:lpstr>
      </vt:variant>
      <vt:variant>
        <vt:i4>61</vt:i4>
      </vt:variant>
    </vt:vector>
  </HeadingPairs>
  <TitlesOfParts>
    <vt:vector size="80" baseType="lpstr">
      <vt:lpstr>Opulent</vt:lpstr>
      <vt:lpstr>Equity</vt:lpstr>
      <vt:lpstr>Flow</vt:lpstr>
      <vt:lpstr>Apex</vt:lpstr>
      <vt:lpstr>Aspect</vt:lpstr>
      <vt:lpstr>Civic</vt:lpstr>
      <vt:lpstr>Concourse</vt:lpstr>
      <vt:lpstr>Metro</vt:lpstr>
      <vt:lpstr>Solstice</vt:lpstr>
      <vt:lpstr>Urban</vt:lpstr>
      <vt:lpstr>Trek</vt:lpstr>
      <vt:lpstr>Office Theme</vt:lpstr>
      <vt:lpstr>1_Civic</vt:lpstr>
      <vt:lpstr>1_Opulent</vt:lpstr>
      <vt:lpstr>1_Solstice</vt:lpstr>
      <vt:lpstr>2_Civic</vt:lpstr>
      <vt:lpstr>Foundry</vt:lpstr>
      <vt:lpstr>Oriel</vt:lpstr>
      <vt:lpstr>1_Aspect</vt:lpstr>
      <vt:lpstr>Nama  : rizki suharti nim  : 09011125201 kelas : 3. h matematika</vt:lpstr>
      <vt:lpstr>Pendahuluan</vt:lpstr>
      <vt:lpstr>Memulai Word 2000</vt:lpstr>
      <vt:lpstr>Slide 4</vt:lpstr>
      <vt:lpstr>Slide 5</vt:lpstr>
      <vt:lpstr>Slide 6</vt:lpstr>
      <vt:lpstr>Slide 7</vt:lpstr>
      <vt:lpstr>Slide 8</vt:lpstr>
      <vt:lpstr>Slide 9</vt:lpstr>
      <vt:lpstr>Mengakhiri Word 2000</vt:lpstr>
      <vt:lpstr>Bekerja Dengan Word 2000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 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</vt:vector>
  </TitlesOfParts>
  <Company>Intel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Sata</dc:creator>
  <cp:lastModifiedBy>ASUS</cp:lastModifiedBy>
  <cp:revision>80</cp:revision>
  <dcterms:created xsi:type="dcterms:W3CDTF">2011-01-04T12:25:34Z</dcterms:created>
  <dcterms:modified xsi:type="dcterms:W3CDTF">2011-01-25T03:38:40Z</dcterms:modified>
</cp:coreProperties>
</file>